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59" r:id="rId4"/>
    <p:sldId id="265" r:id="rId5"/>
    <p:sldId id="260" r:id="rId6"/>
    <p:sldId id="261" r:id="rId7"/>
    <p:sldId id="262" r:id="rId8"/>
    <p:sldId id="263" r:id="rId9"/>
    <p:sldId id="266" r:id="rId10"/>
    <p:sldId id="268" r:id="rId11"/>
    <p:sldId id="267" r:id="rId12"/>
    <p:sldId id="264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A457D00-0647-41AC-B0BA-D0948A69BBA0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3EB7B78-98E7-4152-B045-DB28DC6C04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7D00-0647-41AC-B0BA-D0948A69BBA0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7B78-98E7-4152-B045-DB28DC6C04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7D00-0647-41AC-B0BA-D0948A69BBA0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7B78-98E7-4152-B045-DB28DC6C04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7D00-0647-41AC-B0BA-D0948A69BBA0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7B78-98E7-4152-B045-DB28DC6C04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7D00-0647-41AC-B0BA-D0948A69BBA0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7B78-98E7-4152-B045-DB28DC6C04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7D00-0647-41AC-B0BA-D0948A69BBA0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7B78-98E7-4152-B045-DB28DC6C045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7D00-0647-41AC-B0BA-D0948A69BBA0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7B78-98E7-4152-B045-DB28DC6C045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7D00-0647-41AC-B0BA-D0948A69BBA0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7B78-98E7-4152-B045-DB28DC6C04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7D00-0647-41AC-B0BA-D0948A69BBA0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7B78-98E7-4152-B045-DB28DC6C04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A457D00-0647-41AC-B0BA-D0948A69BBA0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3EB7B78-98E7-4152-B045-DB28DC6C04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A457D00-0647-41AC-B0BA-D0948A69BBA0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3EB7B78-98E7-4152-B045-DB28DC6C04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A457D00-0647-41AC-B0BA-D0948A69BBA0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3EB7B78-98E7-4152-B045-DB28DC6C04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836712"/>
            <a:ext cx="7175351" cy="2880321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00B0F0"/>
                </a:solidFill>
              </a:rPr>
              <a:t>ФИЗИЧЕСКОЕ</a:t>
            </a:r>
            <a:br>
              <a:rPr lang="ru-RU" sz="7200" b="1" dirty="0" smtClean="0">
                <a:solidFill>
                  <a:srgbClr val="00B0F0"/>
                </a:solidFill>
              </a:rPr>
            </a:br>
            <a:r>
              <a:rPr lang="ru-RU" sz="7200" b="1" dirty="0" smtClean="0">
                <a:solidFill>
                  <a:srgbClr val="00B0F0"/>
                </a:solidFill>
              </a:rPr>
              <a:t>ВОСПИТАНИЕ</a:t>
            </a:r>
            <a:endParaRPr lang="ru-RU" sz="7200" b="1" dirty="0">
              <a:solidFill>
                <a:srgbClr val="00B0F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73795" y="3717032"/>
            <a:ext cx="5637010" cy="221763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</a:rPr>
              <a:t>Младший </a:t>
            </a:r>
            <a:r>
              <a:rPr lang="ru-RU" sz="4800" dirty="0" smtClean="0">
                <a:solidFill>
                  <a:srgbClr val="7030A0"/>
                </a:solidFill>
              </a:rPr>
              <a:t>школьник</a:t>
            </a:r>
          </a:p>
          <a:p>
            <a:pPr algn="r"/>
            <a:r>
              <a:rPr lang="ru-RU" smtClean="0">
                <a:solidFill>
                  <a:srgbClr val="7030A0"/>
                </a:solidFill>
              </a:rPr>
              <a:t>   Жукова </a:t>
            </a:r>
            <a:r>
              <a:rPr lang="ru-RU" dirty="0" smtClean="0">
                <a:solidFill>
                  <a:srgbClr val="7030A0"/>
                </a:solidFill>
              </a:rPr>
              <a:t>О.Е.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8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УКРЕПЛЕНИЕ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ИММУНИТЕТА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Зарядка</a:t>
            </a:r>
          </a:p>
          <a:p>
            <a:r>
              <a:rPr lang="ru-RU" dirty="0" smtClean="0"/>
              <a:t>Свежий воздух</a:t>
            </a:r>
          </a:p>
          <a:p>
            <a:r>
              <a:rPr lang="ru-RU" dirty="0" smtClean="0"/>
              <a:t>Час спорта</a:t>
            </a:r>
          </a:p>
          <a:p>
            <a:r>
              <a:rPr lang="ru-RU" dirty="0" smtClean="0"/>
              <a:t>Сбалансированное питание</a:t>
            </a:r>
          </a:p>
          <a:p>
            <a:r>
              <a:rPr lang="ru-RU" dirty="0" smtClean="0"/>
              <a:t>Здоровый сон</a:t>
            </a:r>
          </a:p>
          <a:p>
            <a:r>
              <a:rPr lang="ru-RU" dirty="0" smtClean="0"/>
              <a:t>Режим дня</a:t>
            </a:r>
          </a:p>
          <a:p>
            <a:r>
              <a:rPr lang="ru-RU" dirty="0" smtClean="0"/>
              <a:t>Положительные ЭМОЦИИ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30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095313" y="1052879"/>
            <a:ext cx="3064827" cy="187192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FF00FF"/>
                </a:solidFill>
              </a:rPr>
              <a:t>Исследование</a:t>
            </a:r>
            <a:r>
              <a:rPr lang="ru-RU" dirty="0" smtClean="0">
                <a:solidFill>
                  <a:srgbClr val="FF00FF"/>
                </a:solidFill>
              </a:rPr>
              <a:t/>
            </a:r>
            <a:br>
              <a:rPr lang="ru-RU" dirty="0" smtClean="0">
                <a:solidFill>
                  <a:srgbClr val="FF00FF"/>
                </a:solidFill>
              </a:rPr>
            </a:br>
            <a:r>
              <a:rPr lang="ru-RU" i="1" dirty="0" smtClean="0">
                <a:solidFill>
                  <a:srgbClr val="7030A0"/>
                </a:solidFill>
              </a:rPr>
              <a:t>Здоровье</a:t>
            </a:r>
            <a:r>
              <a:rPr lang="ru-RU" dirty="0" smtClean="0">
                <a:solidFill>
                  <a:srgbClr val="FF00FF"/>
                </a:solidFill>
              </a:rPr>
              <a:t/>
            </a:r>
            <a:br>
              <a:rPr lang="ru-RU" dirty="0" smtClean="0">
                <a:solidFill>
                  <a:srgbClr val="FF00FF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Эмоционально-волевые качества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1268760"/>
            <a:ext cx="3456384" cy="38884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47120" y="3212424"/>
            <a:ext cx="3048891" cy="2807885"/>
          </a:xfrm>
        </p:spPr>
        <p:txBody>
          <a:bodyPr>
            <a:normAutofit fontScale="92500" lnSpcReduction="10000"/>
          </a:bodyPr>
          <a:lstStyle/>
          <a:p>
            <a:r>
              <a:rPr lang="ru-RU" sz="2400" u="sng" dirty="0" smtClean="0">
                <a:solidFill>
                  <a:srgbClr val="FF00FF"/>
                </a:solidFill>
              </a:rPr>
              <a:t>Результат</a:t>
            </a:r>
          </a:p>
          <a:p>
            <a:r>
              <a:rPr lang="ru-RU" sz="2400" i="1" dirty="0" smtClean="0">
                <a:solidFill>
                  <a:srgbClr val="7030A0"/>
                </a:solidFill>
              </a:rPr>
              <a:t>Меньше болеют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Смелость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Решительность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Организованность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Самостоятельность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Тревожность низкая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5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543800" cy="404428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3200" dirty="0">
                <a:solidFill>
                  <a:srgbClr val="7030A0"/>
                </a:solidFill>
              </a:rPr>
              <a:t>«Путем эмоционального воздействия доходят до ребенка</a:t>
            </a:r>
            <a:br>
              <a:rPr lang="ru-RU" sz="3200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                                             правила, </a:t>
            </a:r>
            <a:r>
              <a:rPr lang="ru-RU" sz="3200" dirty="0">
                <a:solidFill>
                  <a:srgbClr val="7030A0"/>
                </a:solidFill>
              </a:rPr>
              <a:t>которые, закрепляясь частично как привычки,</a:t>
            </a:r>
            <a:br>
              <a:rPr lang="ru-RU" sz="3200" dirty="0">
                <a:solidFill>
                  <a:srgbClr val="7030A0"/>
                </a:solidFill>
              </a:rPr>
            </a:br>
            <a:r>
              <a:rPr lang="ru-RU" sz="3200" dirty="0">
                <a:solidFill>
                  <a:srgbClr val="7030A0"/>
                </a:solidFill>
              </a:rPr>
              <a:t>                                             регулируют его </a:t>
            </a:r>
            <a:r>
              <a:rPr lang="ru-RU" sz="3200" b="1" dirty="0">
                <a:solidFill>
                  <a:srgbClr val="7030A0"/>
                </a:solidFill>
              </a:rPr>
              <a:t>волю</a:t>
            </a:r>
            <a:r>
              <a:rPr lang="ru-RU" sz="3200" dirty="0">
                <a:solidFill>
                  <a:srgbClr val="7030A0"/>
                </a:solidFill>
              </a:rPr>
              <a:t>».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456267" y="4653136"/>
            <a:ext cx="6231467" cy="115212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С.Л. Рубинштейн</a:t>
            </a:r>
          </a:p>
        </p:txBody>
      </p:sp>
    </p:spTree>
    <p:extLst>
      <p:ext uri="{BB962C8B-B14F-4D97-AF65-F5344CB8AC3E}">
        <p14:creationId xmlns:p14="http://schemas.microsoft.com/office/powerpoint/2010/main" val="365741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95023" y="2020066"/>
            <a:ext cx="6965245" cy="2057005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CC"/>
                </a:solidFill>
                <a:cs typeface="AngsanaUPC" panose="02020603050405020304" pitchFamily="18" charset="-34"/>
              </a:rPr>
              <a:t>Спасибо за внимание! </a:t>
            </a:r>
            <a:endParaRPr lang="ru-RU" dirty="0">
              <a:solidFill>
                <a:srgbClr val="0000CC"/>
              </a:solidFill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58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5" y="692696"/>
            <a:ext cx="6624736" cy="1346501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Гармония в развитии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психических и физических качеств-залог здоровья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32856"/>
            <a:ext cx="5760641" cy="3888432"/>
          </a:xfrm>
        </p:spPr>
      </p:pic>
    </p:spTree>
    <p:extLst>
      <p:ext uri="{BB962C8B-B14F-4D97-AF65-F5344CB8AC3E}">
        <p14:creationId xmlns:p14="http://schemas.microsoft.com/office/powerpoint/2010/main" val="377920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53129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4"/>
                </a:solidFill>
              </a:rPr>
              <a:t>Двигательная активность</a:t>
            </a:r>
            <a:r>
              <a:rPr lang="ru-RU" sz="4000" b="1" dirty="0">
                <a:solidFill>
                  <a:schemeClr val="accent4"/>
                </a:solidFill>
              </a:rPr>
              <a:t>:</a:t>
            </a:r>
            <a:r>
              <a:rPr lang="ru-RU" sz="4000" b="1" dirty="0" smtClean="0">
                <a:solidFill>
                  <a:schemeClr val="accent4"/>
                </a:solidFill>
              </a:rPr>
              <a:t/>
            </a:r>
            <a:br>
              <a:rPr lang="ru-RU" sz="4000" b="1" dirty="0" smtClean="0">
                <a:solidFill>
                  <a:schemeClr val="accent4"/>
                </a:solidFill>
              </a:rPr>
            </a:br>
            <a:r>
              <a:rPr lang="ru-RU" sz="4000" b="1" dirty="0">
                <a:solidFill>
                  <a:schemeClr val="accent4"/>
                </a:solidFill>
              </a:rPr>
              <a:t>с</a:t>
            </a:r>
            <a:r>
              <a:rPr lang="ru-RU" sz="4000" b="1" dirty="0" smtClean="0">
                <a:solidFill>
                  <a:schemeClr val="accent4"/>
                </a:solidFill>
              </a:rPr>
              <a:t>ила и устойчивость</a:t>
            </a:r>
            <a:br>
              <a:rPr lang="ru-RU" sz="4000" b="1" dirty="0" smtClean="0">
                <a:solidFill>
                  <a:schemeClr val="accent4"/>
                </a:solidFill>
              </a:rPr>
            </a:br>
            <a:r>
              <a:rPr lang="ru-RU" sz="4000" b="1" dirty="0" smtClean="0">
                <a:solidFill>
                  <a:schemeClr val="accent4"/>
                </a:solidFill>
              </a:rPr>
              <a:t>нервной </a:t>
            </a:r>
            <a:r>
              <a:rPr lang="ru-RU" b="1" dirty="0" smtClean="0">
                <a:solidFill>
                  <a:schemeClr val="accent4"/>
                </a:solidFill>
              </a:rPr>
              <a:t>системы</a:t>
            </a:r>
            <a:endParaRPr lang="ru-RU" b="1" dirty="0">
              <a:solidFill>
                <a:schemeClr val="accent4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92896"/>
            <a:ext cx="3383359" cy="331236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4" y="2492896"/>
            <a:ext cx="3508325" cy="3312367"/>
          </a:xfrm>
        </p:spPr>
      </p:pic>
    </p:spTree>
    <p:extLst>
      <p:ext uri="{BB962C8B-B14F-4D97-AF65-F5344CB8AC3E}">
        <p14:creationId xmlns:p14="http://schemas.microsoft.com/office/powerpoint/2010/main" val="342421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996952"/>
            <a:ext cx="662473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Ежедневная:</a:t>
            </a:r>
          </a:p>
          <a:p>
            <a:r>
              <a:rPr lang="ru-RU" sz="2400" dirty="0" smtClean="0">
                <a:solidFill>
                  <a:srgbClr val="FF00FF"/>
                </a:solidFill>
              </a:rPr>
              <a:t> </a:t>
            </a:r>
            <a:r>
              <a:rPr lang="ru-RU" sz="2400" dirty="0">
                <a:solidFill>
                  <a:srgbClr val="FF00FF"/>
                </a:solidFill>
              </a:rPr>
              <a:t>-</a:t>
            </a:r>
            <a:r>
              <a:rPr lang="ru-RU" sz="2400" dirty="0" smtClean="0">
                <a:solidFill>
                  <a:srgbClr val="FF00FF"/>
                </a:solidFill>
              </a:rPr>
              <a:t>утренняя </a:t>
            </a:r>
            <a:r>
              <a:rPr lang="ru-RU" sz="2400" dirty="0">
                <a:solidFill>
                  <a:srgbClr val="FF00FF"/>
                </a:solidFill>
              </a:rPr>
              <a:t>гимнастика, </a:t>
            </a:r>
            <a:endParaRPr lang="ru-RU" sz="2400" dirty="0" smtClean="0">
              <a:solidFill>
                <a:srgbClr val="FF00FF"/>
              </a:solidFill>
            </a:endParaRPr>
          </a:p>
          <a:p>
            <a:r>
              <a:rPr lang="ru-RU" sz="2400" dirty="0" smtClean="0">
                <a:solidFill>
                  <a:srgbClr val="FF00FF"/>
                </a:solidFill>
              </a:rPr>
              <a:t>-путь </a:t>
            </a:r>
            <a:r>
              <a:rPr lang="ru-RU" sz="2400" dirty="0">
                <a:solidFill>
                  <a:srgbClr val="FF00FF"/>
                </a:solidFill>
              </a:rPr>
              <a:t>в школу, </a:t>
            </a:r>
            <a:endParaRPr lang="ru-RU" sz="2400" dirty="0" smtClean="0">
              <a:solidFill>
                <a:srgbClr val="FF00FF"/>
              </a:solidFill>
            </a:endParaRPr>
          </a:p>
          <a:p>
            <a:r>
              <a:rPr lang="ru-RU" sz="2400" dirty="0">
                <a:solidFill>
                  <a:srgbClr val="FF00FF"/>
                </a:solidFill>
              </a:rPr>
              <a:t>-</a:t>
            </a:r>
            <a:r>
              <a:rPr lang="ru-RU" sz="2400" dirty="0" smtClean="0">
                <a:solidFill>
                  <a:srgbClr val="FF00FF"/>
                </a:solidFill>
              </a:rPr>
              <a:t>подвижные </a:t>
            </a:r>
            <a:r>
              <a:rPr lang="ru-RU" sz="2400" dirty="0">
                <a:solidFill>
                  <a:srgbClr val="FF00FF"/>
                </a:solidFill>
              </a:rPr>
              <a:t>перемены и паузы в режиме учебного </a:t>
            </a:r>
            <a:r>
              <a:rPr lang="ru-RU" sz="2400" dirty="0" smtClean="0">
                <a:solidFill>
                  <a:srgbClr val="FF00FF"/>
                </a:solidFill>
              </a:rPr>
              <a:t>дня</a:t>
            </a:r>
          </a:p>
          <a:p>
            <a:r>
              <a:rPr lang="ru-RU" sz="2400" dirty="0" smtClean="0">
                <a:solidFill>
                  <a:srgbClr val="FF00FF"/>
                </a:solidFill>
              </a:rPr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Периодическая,</a:t>
            </a:r>
            <a:r>
              <a:rPr lang="ru-RU" sz="2400" dirty="0" smtClean="0">
                <a:solidFill>
                  <a:srgbClr val="FF00FF"/>
                </a:solidFill>
              </a:rPr>
              <a:t> </a:t>
            </a:r>
          </a:p>
          <a:p>
            <a:r>
              <a:rPr lang="ru-RU" sz="2400" dirty="0" smtClean="0">
                <a:solidFill>
                  <a:srgbClr val="FF00FF"/>
                </a:solidFill>
              </a:rPr>
              <a:t>которая </a:t>
            </a:r>
            <a:r>
              <a:rPr lang="ru-RU" sz="2400" dirty="0">
                <a:solidFill>
                  <a:srgbClr val="FF00FF"/>
                </a:solidFill>
              </a:rPr>
              <a:t>может быть весьма разнообразной.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35147" y="817582"/>
            <a:ext cx="6965245" cy="1963346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Двигательная активность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56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Система дополнительного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образования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Эмоции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Физические способности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04" y="2944812"/>
            <a:ext cx="2531664" cy="3076475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44812"/>
            <a:ext cx="2808312" cy="3148484"/>
          </a:xfrm>
        </p:spPr>
      </p:pic>
    </p:spTree>
    <p:extLst>
      <p:ext uri="{BB962C8B-B14F-4D97-AF65-F5344CB8AC3E}">
        <p14:creationId xmlns:p14="http://schemas.microsoft.com/office/powerpoint/2010/main" val="194348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FF"/>
                </a:solidFill>
              </a:rPr>
              <a:t>Семейные спортивные традиции</a:t>
            </a:r>
            <a:endParaRPr lang="ru-RU" b="1" dirty="0">
              <a:solidFill>
                <a:srgbClr val="FF00FF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420888"/>
            <a:ext cx="3200400" cy="30243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348880"/>
            <a:ext cx="2808311" cy="3096344"/>
          </a:xfrm>
        </p:spPr>
      </p:pic>
    </p:spTree>
    <p:extLst>
      <p:ext uri="{BB962C8B-B14F-4D97-AF65-F5344CB8AC3E}">
        <p14:creationId xmlns:p14="http://schemas.microsoft.com/office/powerpoint/2010/main" val="238378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 i="1" dirty="0" smtClean="0">
                <a:solidFill>
                  <a:srgbClr val="0000CC"/>
                </a:solidFill>
              </a:rPr>
              <a:t>ИГРА-</a:t>
            </a:r>
            <a:r>
              <a:rPr lang="ru-RU" i="1" dirty="0" smtClean="0">
                <a:solidFill>
                  <a:srgbClr val="0000CC"/>
                </a:solidFill>
              </a:rPr>
              <a:t>усвоение</a:t>
            </a:r>
            <a:r>
              <a:rPr lang="ru-RU" b="1" i="1" dirty="0" smtClean="0">
                <a:solidFill>
                  <a:srgbClr val="0000CC"/>
                </a:solidFill>
              </a:rPr>
              <a:t> правил!!!</a:t>
            </a:r>
            <a:endParaRPr lang="ru-RU" b="1" i="1" dirty="0">
              <a:solidFill>
                <a:srgbClr val="0000CC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119313"/>
            <a:ext cx="5616624" cy="3973983"/>
          </a:xfrm>
        </p:spPr>
      </p:pic>
    </p:spTree>
    <p:extLst>
      <p:ext uri="{BB962C8B-B14F-4D97-AF65-F5344CB8AC3E}">
        <p14:creationId xmlns:p14="http://schemas.microsoft.com/office/powerpoint/2010/main" val="35079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690336"/>
            <a:ext cx="6264696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</a:rPr>
              <a:t>1/5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общего времени 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за вычетом времени сна и дневного отдыха), 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а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ее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структура и интенсивность 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несколько различается для детей разных возрастных групп.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45929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Двигательная активность школьника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8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>
                <a:solidFill>
                  <a:srgbClr val="0000CC"/>
                </a:solidFill>
              </a:rPr>
              <a:t>ГИПОДИНАМИЯ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852936"/>
            <a:ext cx="57606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Синдром гиподинамии является одним из условий многих недугов взрослых людей (сердечно-сосудистая патология, нарушения опорно-двигательного аппарата, обмена веществ и др.), а тем более -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подростков и младших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школьников. 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4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164</TotalTime>
  <Words>155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Кнопка</vt:lpstr>
      <vt:lpstr>ФИЗИЧЕСКОЕ ВОСПИТАНИЕ</vt:lpstr>
      <vt:lpstr>Гармония в развитии психических и физических качеств-залог здоровья</vt:lpstr>
      <vt:lpstr>Двигательная активность: сила и устойчивость нервной системы</vt:lpstr>
      <vt:lpstr>Двигательная активность</vt:lpstr>
      <vt:lpstr>  Система дополнительного образования  </vt:lpstr>
      <vt:lpstr>Семейные спортивные традиции</vt:lpstr>
      <vt:lpstr>ИГРА-усвоение правил!!!</vt:lpstr>
      <vt:lpstr>Двигательная активность школьника</vt:lpstr>
      <vt:lpstr>ГИПОДИНАМИЯ</vt:lpstr>
      <vt:lpstr>УКРЕПЛЕНИЕ ИММУНИТЕТА</vt:lpstr>
      <vt:lpstr>Исследование Здоровье Эмоционально-волевые качества</vt:lpstr>
      <vt:lpstr> «Путем эмоционального воздействия доходят до ребенка                                              правила, которые, закрепляясь частично как привычки,                                              регулируют его волю». 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ФИЗИЧЕСКОЕ ВОСПИТАНИЕ</dc:title>
  <dc:creator>user</dc:creator>
  <cp:lastModifiedBy>user</cp:lastModifiedBy>
  <cp:revision>28</cp:revision>
  <dcterms:created xsi:type="dcterms:W3CDTF">2013-12-03T13:21:04Z</dcterms:created>
  <dcterms:modified xsi:type="dcterms:W3CDTF">2013-12-06T12:51:44Z</dcterms:modified>
</cp:coreProperties>
</file>